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2"/>
  </p:notesMasterIdLst>
  <p:sldIdLst>
    <p:sldId id="256" r:id="rId3"/>
    <p:sldId id="283" r:id="rId4"/>
    <p:sldId id="258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285" r:id="rId13"/>
    <p:sldId id="324" r:id="rId14"/>
    <p:sldId id="297" r:id="rId15"/>
    <p:sldId id="325" r:id="rId16"/>
    <p:sldId id="309" r:id="rId17"/>
    <p:sldId id="326" r:id="rId18"/>
    <p:sldId id="287" r:id="rId19"/>
    <p:sldId id="313" r:id="rId20"/>
    <p:sldId id="289" r:id="rId21"/>
    <p:sldId id="290" r:id="rId22"/>
    <p:sldId id="291" r:id="rId23"/>
    <p:sldId id="292" r:id="rId24"/>
    <p:sldId id="293" r:id="rId25"/>
    <p:sldId id="294" r:id="rId26"/>
    <p:sldId id="327" r:id="rId27"/>
    <p:sldId id="314" r:id="rId28"/>
    <p:sldId id="301" r:id="rId29"/>
    <p:sldId id="316" r:id="rId30"/>
    <p:sldId id="315" r:id="rId31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0D2D4"/>
    <a:srgbClr val="41719C"/>
    <a:srgbClr val="1CFA00"/>
    <a:srgbClr val="0432FF"/>
    <a:srgbClr val="FF2502"/>
    <a:srgbClr val="FF2500"/>
    <a:srgbClr val="9FFC95"/>
    <a:srgbClr val="5894CC"/>
    <a:srgbClr val="93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32"/>
    <p:restoredTop sz="96291"/>
  </p:normalViewPr>
  <p:slideViewPr>
    <p:cSldViewPr snapToGrid="0" snapToObjects="1">
      <p:cViewPr>
        <p:scale>
          <a:sx n="161" d="100"/>
          <a:sy n="161" d="100"/>
        </p:scale>
        <p:origin x="1320" y="-2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3064-00B9-5D44-BFC4-B8DF773A4C8F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1692-79B9-A94D-A593-BAAF26302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2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75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345" y="5069541"/>
            <a:ext cx="4074459" cy="4074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3353"/>
            <a:ext cx="6858000" cy="48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7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807800"/>
            <a:ext cx="0" cy="15651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59918" y="807800"/>
            <a:ext cx="0" cy="155970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810100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807800"/>
            <a:ext cx="0" cy="228652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807800"/>
            <a:ext cx="0" cy="22882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5" t="29650" r="36949" b="66480"/>
          <a:stretch/>
        </p:blipFill>
        <p:spPr>
          <a:xfrm>
            <a:off x="3874556" y="1199626"/>
            <a:ext cx="186390" cy="9767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3328498" y="3259667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685804" y="3259667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568886" y="5785879"/>
            <a:ext cx="0" cy="19110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2568886" y="7572951"/>
            <a:ext cx="141150" cy="116601"/>
            <a:chOff x="2568886" y="7572951"/>
            <a:chExt cx="141150" cy="116601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3727605" y="2975577"/>
            <a:ext cx="144014" cy="116601"/>
            <a:chOff x="4051361" y="3023702"/>
            <a:chExt cx="144014" cy="116601"/>
          </a:xfrm>
        </p:grpSpPr>
        <p:cxnSp>
          <p:nvCxnSpPr>
            <p:cNvPr id="51" name="Straight Arrow Connector 50"/>
            <p:cNvCxnSpPr/>
            <p:nvPr/>
          </p:nvCxnSpPr>
          <p:spPr>
            <a:xfrm flipH="1">
              <a:off x="4051361" y="3023702"/>
              <a:ext cx="144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4195375" y="3023702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3324918" y="4528910"/>
            <a:ext cx="141150" cy="116601"/>
            <a:chOff x="2568886" y="7572951"/>
            <a:chExt cx="141150" cy="116601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482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11104" y="11648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11103" y="15622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11103" y="19526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117552" y="2374985"/>
            <a:ext cx="619828" cy="13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/>
          <a:stretch/>
        </p:blipFill>
        <p:spPr>
          <a:xfrm>
            <a:off x="1633490" y="967875"/>
            <a:ext cx="5231576" cy="24986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6591" y="2597730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primary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5220" y="259426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shadow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/>
          <a:stretch/>
        </p:blipFill>
        <p:spPr>
          <a:xfrm>
            <a:off x="1633491" y="3466506"/>
            <a:ext cx="5233939" cy="2499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2183" y="352514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921" y="352514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58920" y="39225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8920" y="431296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737380" y="4983705"/>
            <a:ext cx="1384635" cy="16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96591" y="517916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VAR</a:t>
            </a:r>
            <a:endParaRPr lang="en-US" sz="8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876894" y="963581"/>
            <a:ext cx="0" cy="22031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727605" y="3050080"/>
            <a:ext cx="144014" cy="116601"/>
            <a:chOff x="4051361" y="3023702"/>
            <a:chExt cx="144014" cy="116601"/>
          </a:xfrm>
        </p:grpSpPr>
        <p:cxnSp>
          <p:nvCxnSpPr>
            <p:cNvPr id="23" name="Straight Arrow Connector 22"/>
            <p:cNvCxnSpPr/>
            <p:nvPr/>
          </p:nvCxnSpPr>
          <p:spPr>
            <a:xfrm flipH="1">
              <a:off x="4051361" y="3023702"/>
              <a:ext cx="144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195375" y="3023702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/>
          <p:nvPr/>
        </p:nvCxnSpPr>
        <p:spPr>
          <a:xfrm>
            <a:off x="4354932" y="3466506"/>
            <a:ext cx="0" cy="181756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4351352" y="5158947"/>
            <a:ext cx="141150" cy="116601"/>
            <a:chOff x="2568886" y="7572951"/>
            <a:chExt cx="141150" cy="11660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/>
          <p:cNvCxnSpPr/>
          <p:nvPr/>
        </p:nvCxnSpPr>
        <p:spPr>
          <a:xfrm>
            <a:off x="4284539" y="3467947"/>
            <a:ext cx="0" cy="19266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100463" y="5587404"/>
            <a:ext cx="368151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3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52" y="800616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9" name="Rectangle 28"/>
          <p:cNvSpPr/>
          <p:nvPr/>
        </p:nvSpPr>
        <p:spPr>
          <a:xfrm>
            <a:off x="4995437" y="2094524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30" name="Rectangle 29"/>
          <p:cNvSpPr/>
          <p:nvPr/>
        </p:nvSpPr>
        <p:spPr>
          <a:xfrm>
            <a:off x="4483100" y="1962151"/>
            <a:ext cx="698500" cy="2771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24864" y="2060575"/>
            <a:ext cx="53975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/>
          </a:p>
        </p:txBody>
      </p:sp>
      <p:sp>
        <p:nvSpPr>
          <p:cNvPr id="28" name="Rectangle 27"/>
          <p:cNvSpPr/>
          <p:nvPr/>
        </p:nvSpPr>
        <p:spPr>
          <a:xfrm>
            <a:off x="4567714" y="2060575"/>
            <a:ext cx="53975" cy="4571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49779" y="2057743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2">
                    <a:lumMod val="75000"/>
                  </a:schemeClr>
                </a:solidFill>
              </a:rPr>
              <a:t>NEE</a:t>
            </a:r>
            <a:endParaRPr lang="en-US" sz="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51188" y="2054486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1">
                    <a:lumMod val="75000"/>
                  </a:schemeClr>
                </a:solidFill>
              </a:rPr>
              <a:t>MLE</a:t>
            </a:r>
            <a:endParaRPr lang="en-US" sz="8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4621689" y="788469"/>
            <a:ext cx="527" cy="131782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290295" y="2105061"/>
            <a:ext cx="698500" cy="1206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290295" y="4488904"/>
            <a:ext cx="698500" cy="1206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90295" y="7022306"/>
            <a:ext cx="698500" cy="1322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316896" y="3348636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4" y="4080726"/>
            <a:ext cx="4878303" cy="2821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1092820"/>
            <a:ext cx="5165321" cy="2987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519" y="1175657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1985" y="4080726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032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087" b="1449"/>
          <a:stretch/>
        </p:blipFill>
        <p:spPr>
          <a:xfrm>
            <a:off x="1537999" y="1794815"/>
            <a:ext cx="5078895" cy="4969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5565" y="6764380"/>
            <a:ext cx="285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Gro</a:t>
            </a:r>
            <a:r>
              <a:rPr lang="en-US" sz="1400" dirty="0" smtClean="0"/>
              <a:t> binding sites, 1.5 – 4 </a:t>
            </a:r>
            <a:r>
              <a:rPr lang="en-US" sz="1400" dirty="0" err="1" smtClean="0"/>
              <a:t>hr</a:t>
            </a:r>
            <a:r>
              <a:rPr lang="en-US" sz="1400" dirty="0" smtClean="0"/>
              <a:t> embryos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329277" y="7258742"/>
            <a:ext cx="208722" cy="218661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37999" y="7171884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 occupancy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79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26046" b="10477"/>
          <a:stretch/>
        </p:blipFill>
        <p:spPr>
          <a:xfrm>
            <a:off x="2315522" y="1189408"/>
            <a:ext cx="3303993" cy="2853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4" t="26906" b="11225"/>
          <a:stretch/>
        </p:blipFill>
        <p:spPr>
          <a:xfrm>
            <a:off x="2334493" y="4056361"/>
            <a:ext cx="3296068" cy="279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8951" y="142316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68951" y="18398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8951" y="29871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68951" y="357771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70303" y="3789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368951" y="53337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3746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812174" y="1595705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13" name="TextBox 12"/>
          <p:cNvSpPr txBox="1"/>
          <p:nvPr/>
        </p:nvSpPr>
        <p:spPr>
          <a:xfrm>
            <a:off x="5162694" y="2164988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5075845" y="2092571"/>
            <a:ext cx="97654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/>
              <a:t>w</a:t>
            </a:r>
            <a:r>
              <a:rPr lang="en-US" sz="700" dirty="0" err="1" smtClean="0"/>
              <a:t>t</a:t>
            </a:r>
            <a:endParaRPr lang="en-US" sz="700" dirty="0"/>
          </a:p>
          <a:p>
            <a:r>
              <a:rPr lang="en-US" sz="700" dirty="0"/>
              <a:t>G</a:t>
            </a:r>
            <a:r>
              <a:rPr lang="en-US" sz="700" dirty="0" smtClean="0"/>
              <a:t>ro</a:t>
            </a:r>
            <a:r>
              <a:rPr lang="en-US" sz="700" baseline="30000" dirty="0" smtClean="0"/>
              <a:t>MB36</a:t>
            </a:r>
          </a:p>
          <a:p>
            <a:r>
              <a:rPr lang="en-US" sz="700" dirty="0" err="1" smtClean="0"/>
              <a:t>GroΔSP</a:t>
            </a:r>
            <a:r>
              <a:rPr lang="en-US" sz="700" dirty="0" smtClean="0"/>
              <a:t> </a:t>
            </a:r>
            <a:endParaRPr lang="en-US" sz="700" dirty="0"/>
          </a:p>
          <a:p>
            <a:r>
              <a:rPr lang="en-US" sz="700" dirty="0" err="1" smtClean="0"/>
              <a:t>Gro</a:t>
            </a:r>
            <a:r>
              <a:rPr lang="en-US" sz="700" dirty="0" smtClean="0"/>
              <a:t> overexpression 1</a:t>
            </a:r>
            <a:endParaRPr lang="en-US" sz="700" dirty="0"/>
          </a:p>
          <a:p>
            <a:r>
              <a:rPr lang="en-US" sz="700" dirty="0" err="1" smtClean="0"/>
              <a:t>Gro</a:t>
            </a:r>
            <a:r>
              <a:rPr lang="en-US" sz="700" dirty="0" smtClean="0"/>
              <a:t> Overexpression 2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2566349" y="68967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3480749" y="68967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4669469" y="68967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5599109" y="365064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5599109" y="48393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5599109" y="5797257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11" name="Rectangle 10"/>
          <p:cNvSpPr/>
          <p:nvPr/>
        </p:nvSpPr>
        <p:spPr>
          <a:xfrm>
            <a:off x="297180" y="914400"/>
            <a:ext cx="176784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12111" r="73222" b="85222"/>
          <a:stretch/>
        </p:blipFill>
        <p:spPr>
          <a:xfrm rot="16200000">
            <a:off x="499110" y="1836420"/>
            <a:ext cx="1363980" cy="1828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81100" y="1318260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- 1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181101" y="2287131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- 0.9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1089659" y="1432560"/>
            <a:ext cx="182881" cy="1052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48210" y="1732236"/>
            <a:ext cx="841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Spearman</a:t>
            </a:r>
          </a:p>
          <a:p>
            <a:pPr algn="r"/>
            <a:r>
              <a:rPr lang="en-US" sz="1200" dirty="0" smtClean="0"/>
              <a:t>coefficient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1089658" y="2530820"/>
            <a:ext cx="182882" cy="182882"/>
          </a:xfrm>
          <a:prstGeom prst="rect">
            <a:avLst/>
          </a:prstGeom>
          <a:solidFill>
            <a:srgbClr val="FF25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89658" y="2881342"/>
            <a:ext cx="182882" cy="182882"/>
          </a:xfrm>
          <a:prstGeom prst="rect">
            <a:avLst/>
          </a:prstGeom>
          <a:solidFill>
            <a:srgbClr val="0432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9658" y="2700932"/>
            <a:ext cx="182882" cy="182882"/>
          </a:xfrm>
          <a:prstGeom prst="rect">
            <a:avLst/>
          </a:prstGeom>
          <a:solidFill>
            <a:srgbClr val="1CF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260124" y="247564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260125" y="2659036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60126" y="2839803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422241" y="2557318"/>
            <a:ext cx="66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Embryo</a:t>
            </a:r>
          </a:p>
          <a:p>
            <a:pPr algn="r"/>
            <a:r>
              <a:rPr lang="en-US" sz="1200" dirty="0" smtClean="0"/>
              <a:t>age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6911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008530" y="94869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08530" y="450699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756293" y="4189322"/>
            <a:ext cx="1131922" cy="56394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609060" y="4189322"/>
            <a:ext cx="3627592" cy="28849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247732" y="4467267"/>
            <a:ext cx="72508" cy="60422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36433" y="5095213"/>
            <a:ext cx="1207250" cy="52822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107521" y="5059492"/>
            <a:ext cx="3084822" cy="258385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355008" y="5317877"/>
            <a:ext cx="72508" cy="60422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756293" y="3308240"/>
            <a:ext cx="1131922" cy="56394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799461" y="3308240"/>
            <a:ext cx="3437192" cy="395305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008127" y="3703545"/>
            <a:ext cx="72508" cy="60422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756293" y="1455799"/>
            <a:ext cx="1368314" cy="34239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638096" y="1327164"/>
            <a:ext cx="3590500" cy="403605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371217" y="1614883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756293" y="534963"/>
            <a:ext cx="1368314" cy="38122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609060" y="375667"/>
            <a:ext cx="3619536" cy="482071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321601" y="732873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756293" y="7154855"/>
            <a:ext cx="1187390" cy="55348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846967" y="7154854"/>
            <a:ext cx="3381629" cy="19343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422268" y="7361167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756293" y="7981889"/>
            <a:ext cx="936362" cy="591320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638096" y="8019720"/>
            <a:ext cx="3590500" cy="231549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1999528" y="8373073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03081" y="15778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68579" y="312357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2699" y="608936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764349" y="6248963"/>
            <a:ext cx="2213291" cy="59451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2080441" y="6289988"/>
            <a:ext cx="3156211" cy="280370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088353" y="6451551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789553" y="2287361"/>
            <a:ext cx="1298800" cy="361742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1671356" y="2088917"/>
            <a:ext cx="3557240" cy="49275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314547" y="2479892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69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020474"/>
            <a:ext cx="614995" cy="445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15834" y="5862680"/>
            <a:ext cx="416739" cy="445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0978" y="6871598"/>
            <a:ext cx="2608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Genes above Groucho occupancy</a:t>
            </a:r>
          </a:p>
          <a:p>
            <a:pPr algn="ctr"/>
            <a:r>
              <a:rPr lang="en-US" sz="1400" dirty="0"/>
              <a:t>s</a:t>
            </a:r>
            <a:r>
              <a:rPr lang="en-US" sz="1400" dirty="0" smtClean="0"/>
              <a:t>core cutoff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001089" y="6866822"/>
            <a:ext cx="20783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Dosage Sensitive</a:t>
            </a:r>
          </a:p>
          <a:p>
            <a:pPr algn="ctr"/>
            <a:r>
              <a:rPr lang="en-US" sz="1400" dirty="0" smtClean="0"/>
              <a:t>And</a:t>
            </a:r>
          </a:p>
          <a:p>
            <a:pPr algn="ctr"/>
            <a:r>
              <a:rPr lang="en-US" sz="1400" dirty="0" smtClean="0"/>
              <a:t>Groucho Bound Genes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85496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368"/>
            <a:ext cx="6858000" cy="39670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6955"/>
            <a:ext cx="6858000" cy="39670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09055" y="4992289"/>
            <a:ext cx="26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Groucho </a:t>
            </a:r>
            <a:r>
              <a:rPr lang="en-US" smtClean="0"/>
              <a:t>Occupancy Score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09055" y="459702"/>
            <a:ext cx="2655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Groucho Dosage Sensitive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3254" y="4597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1269" y="4992289"/>
            <a:ext cx="30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5" y="0"/>
            <a:ext cx="62865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88014" y="0"/>
            <a:ext cx="1877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Groucho Dosage</a:t>
            </a:r>
          </a:p>
          <a:p>
            <a:r>
              <a:rPr lang="en-US" dirty="0" smtClean="0"/>
              <a:t>Responsive Genes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9400" y="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47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6555397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25522" y="0"/>
            <a:ext cx="23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Groucho Occupancy Score Genes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7415" y="0"/>
            <a:ext cx="30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16442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22" y="4742481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317454" y="581186"/>
            <a:ext cx="4290394" cy="199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8100"/>
            <a:ext cx="6858000" cy="3967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1317" y="612490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849413" y="612490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69626" y="61249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489839" y="612490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84581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8" t="26508" r="7683" b="7841"/>
          <a:stretch/>
        </p:blipFill>
        <p:spPr>
          <a:xfrm>
            <a:off x="2072640" y="3230879"/>
            <a:ext cx="3865999" cy="38143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2480" y="364889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2480" y="495339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2480" y="625788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8000000">
            <a:off x="2290354" y="2679476"/>
            <a:ext cx="86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8000000">
            <a:off x="3006303" y="2679476"/>
            <a:ext cx="86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8000000">
            <a:off x="3663742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8000000">
            <a:off x="4379691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8000000">
            <a:off x="5095639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162033" y="7085912"/>
            <a:ext cx="734342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96375" y="7328442"/>
            <a:ext cx="1811805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08180" y="7554865"/>
            <a:ext cx="414770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81093" y="704523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876512" y="72877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</a:t>
            </a:r>
            <a:r>
              <a:rPr lang="en-US" sz="1400" smtClean="0"/>
              <a:t>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877681" y="750930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70358" y="7041668"/>
            <a:ext cx="51461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t="10968" r="73226" b="85483"/>
          <a:stretch/>
        </p:blipFill>
        <p:spPr>
          <a:xfrm rot="16200000">
            <a:off x="5072359" y="955545"/>
            <a:ext cx="1600200" cy="2433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43301" y="1408817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15%</a:t>
            </a:r>
            <a:endParaRPr lang="en-US" sz="10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679968" y="1531927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43301" y="1088973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20%</a:t>
            </a:r>
            <a:endParaRPr lang="en-US" sz="10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5679968" y="1212083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43301" y="770250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</a:t>
            </a:r>
            <a:r>
              <a:rPr lang="en-US" sz="1000" dirty="0" smtClean="0"/>
              <a:t>5%</a:t>
            </a:r>
            <a:endParaRPr lang="en-US" sz="10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5679968" y="893360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43301" y="447794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30%</a:t>
            </a:r>
            <a:endParaRPr lang="en-US" sz="10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679968" y="570904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750786" y="319647"/>
            <a:ext cx="243348" cy="1507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770358" y="3230879"/>
            <a:ext cx="0" cy="455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6200000">
            <a:off x="-376396" y="4953390"/>
            <a:ext cx="185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Groucho ChIP-seq</a:t>
            </a:r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2162033" y="2294725"/>
            <a:ext cx="37104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162033" y="1963571"/>
            <a:ext cx="3673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Chromatin accessibility (DNase-</a:t>
            </a:r>
            <a:r>
              <a:rPr lang="en-US" dirty="0" err="1" smtClean="0"/>
              <a:t>seq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77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8" y="5857504"/>
            <a:ext cx="5247476" cy="3035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2499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61631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2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734576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4525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1964765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1114215" y="1347849"/>
            <a:ext cx="8707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016931" y="1347849"/>
            <a:ext cx="8707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020500" y="5611921"/>
            <a:ext cx="8707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6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6755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2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 rot="16200000">
            <a:off x="1958112" y="2341410"/>
            <a:ext cx="3102466" cy="2235307"/>
            <a:chOff x="1464682" y="1391296"/>
            <a:chExt cx="3102466" cy="22353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0" r="29080" b="45861"/>
            <a:stretch/>
          </p:blipFill>
          <p:spPr>
            <a:xfrm>
              <a:off x="2572744" y="1391298"/>
              <a:ext cx="1994404" cy="207231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9" r="-1" b="45650"/>
          <a:stretch/>
        </p:blipFill>
        <p:spPr>
          <a:xfrm>
            <a:off x="4656009" y="2045334"/>
            <a:ext cx="1286633" cy="2080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8476" y="2485040"/>
            <a:ext cx="10887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500 to -50</a:t>
            </a:r>
          </a:p>
          <a:p>
            <a:pPr algn="r"/>
            <a:r>
              <a:rPr lang="en-US" sz="1100" dirty="0" smtClean="0"/>
              <a:t>2,000 to 500</a:t>
            </a:r>
          </a:p>
          <a:p>
            <a:pPr algn="r"/>
            <a:r>
              <a:rPr lang="en-US" sz="1100" dirty="0" smtClean="0"/>
              <a:t>20,000 to 2,000</a:t>
            </a:r>
          </a:p>
          <a:p>
            <a:pPr algn="r"/>
            <a:r>
              <a:rPr lang="en-US" sz="1100" dirty="0" smtClean="0"/>
              <a:t>5’ UTR</a:t>
            </a:r>
          </a:p>
          <a:p>
            <a:pPr algn="r"/>
            <a:r>
              <a:rPr lang="en-US" sz="1100" dirty="0" smtClean="0"/>
              <a:t>3’ UTR</a:t>
            </a:r>
          </a:p>
          <a:p>
            <a:pPr algn="r"/>
            <a:r>
              <a:rPr lang="en-US" sz="1100" dirty="0" smtClean="0"/>
              <a:t>Intron</a:t>
            </a:r>
          </a:p>
          <a:p>
            <a:pPr algn="r"/>
            <a:r>
              <a:rPr lang="en-US" sz="1100" dirty="0" smtClean="0"/>
              <a:t>CDS</a:t>
            </a:r>
          </a:p>
          <a:p>
            <a:pPr algn="r"/>
            <a:r>
              <a:rPr lang="en-US" sz="1100" dirty="0" smtClean="0"/>
              <a:t>Transcript</a:t>
            </a:r>
            <a:endParaRPr lang="en-US" sz="11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48001" y="2541432"/>
            <a:ext cx="0" cy="475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99078" y="2541432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Upstream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bp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43517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13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82045</TotalTime>
  <Words>377</Words>
  <Application>Microsoft Macintosh PowerPoint</Application>
  <PresentationFormat>Letter Paper (8.5x11 in)</PresentationFormat>
  <Paragraphs>179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182</cp:revision>
  <cp:lastPrinted>2015-11-16T02:04:59Z</cp:lastPrinted>
  <dcterms:created xsi:type="dcterms:W3CDTF">2015-08-07T02:04:10Z</dcterms:created>
  <dcterms:modified xsi:type="dcterms:W3CDTF">2015-11-17T03:41:48Z</dcterms:modified>
</cp:coreProperties>
</file>